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67" r:id="rId4"/>
    <p:sldId id="258" r:id="rId5"/>
    <p:sldId id="259" r:id="rId6"/>
    <p:sldId id="260" r:id="rId7"/>
    <p:sldId id="261" r:id="rId8"/>
    <p:sldId id="262"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44" d="100"/>
          <a:sy n="44" d="100"/>
        </p:scale>
        <p:origin x="-7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2" name="عنصر نائب للتذييل 1"/>
          <p:cNvSpPr>
            <a:spLocks noGrp="1"/>
          </p:cNvSpPr>
          <p:nvPr>
            <p:ph type="ftr" sz="quarter" idx="11"/>
          </p:nvPr>
        </p:nvSpPr>
        <p:spPr/>
        <p:txBody>
          <a:bodyPr/>
          <a:lstStyle/>
          <a:p>
            <a:endParaRPr lang="ar-SA" dirty="0"/>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19" name="عنصر نائب للتذييل 18"/>
          <p:cNvSpPr>
            <a:spLocks noGrp="1"/>
          </p:cNvSpPr>
          <p:nvPr>
            <p:ph type="ftr" sz="quarter" idx="11"/>
          </p:nvPr>
        </p:nvSpPr>
        <p:spPr>
          <a:xfrm>
            <a:off x="3581400" y="76200"/>
            <a:ext cx="2895600" cy="288925"/>
          </a:xfrm>
        </p:spPr>
        <p:txBody>
          <a:bodyPr/>
          <a:lstStyle/>
          <a:p>
            <a:endParaRPr lang="ar-SA" dirty="0"/>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11" name="عنصر نائب للتذييل 10"/>
          <p:cNvSpPr>
            <a:spLocks noGrp="1"/>
          </p:cNvSpPr>
          <p:nvPr>
            <p:ph type="ftr" sz="quarter" idx="11"/>
          </p:nvPr>
        </p:nvSpPr>
        <p:spPr/>
        <p:txBody>
          <a:bodyPr/>
          <a:lstStyle/>
          <a:p>
            <a:endParaRPr lang="ar-SA" dirty="0"/>
          </a:p>
        </p:txBody>
      </p:sp>
      <p:sp>
        <p:nvSpPr>
          <p:cNvPr id="16" name="عنصر نائب لرقم الشريحة 15"/>
          <p:cNvSpPr>
            <a:spLocks noGrp="1"/>
          </p:cNvSpPr>
          <p:nvPr>
            <p:ph type="sldNum" sz="quarter" idx="12"/>
          </p:nvPr>
        </p:nvSpPr>
        <p:spPr/>
        <p:txBody>
          <a:bodyPr/>
          <a:lstStyle/>
          <a:p>
            <a:fld id="{0B34F065-1154-456A-91E3-76DE8E75E17B}" type="slidenum">
              <a:rPr lang="ar-SA" smtClean="0"/>
              <a:pPr/>
              <a:t>‹#›</a:t>
            </a:fld>
            <a:endParaRPr lang="ar-SA" dirty="0"/>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transition>
    <p:whee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10" name="عنصر نائب للتذييل 9"/>
          <p:cNvSpPr>
            <a:spLocks noGrp="1"/>
          </p:cNvSpPr>
          <p:nvPr>
            <p:ph type="ftr" sz="quarter" idx="11"/>
          </p:nvPr>
        </p:nvSpPr>
        <p:spPr/>
        <p:txBody>
          <a:bodyPr/>
          <a:lstStyle/>
          <a:p>
            <a:endParaRPr lang="ar-SA" dirty="0"/>
          </a:p>
        </p:txBody>
      </p:sp>
      <p:sp>
        <p:nvSpPr>
          <p:cNvPr id="31" name="عنصر نائب لرقم الشريحة 30"/>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a:xfrm>
            <a:off x="8229600" y="6477000"/>
            <a:ext cx="762000" cy="246888"/>
          </a:xfrm>
        </p:spPr>
        <p:txBody>
          <a:bodyPr/>
          <a:lstStyle/>
          <a:p>
            <a:fld id="{0B34F065-1154-456A-91E3-76DE8E75E17B}" type="slidenum">
              <a:rPr lang="ar-SA" smtClean="0"/>
              <a:pPr/>
              <a:t>‹#›</a:t>
            </a:fld>
            <a:endParaRPr lang="ar-SA" dirty="0"/>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wheel/>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21" name="عنصر نائب للتذييل 20"/>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24" name="عنصر نائب للتذييل 23"/>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29" name="عنصر نائب للتذييل 28"/>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p:wheel/>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dirty="0"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31" name="عنصر نائب لرقم الشريحة 30"/>
          <p:cNvSpPr>
            <a:spLocks noGrp="1"/>
          </p:cNvSpPr>
          <p:nvPr>
            <p:ph type="sldNum" sz="quarter" idx="12"/>
          </p:nvPr>
        </p:nvSpPr>
        <p:spPr/>
        <p:txBody>
          <a:bodyPr/>
          <a:lstStyle/>
          <a:p>
            <a:fld id="{0B34F065-1154-456A-91E3-76DE8E75E17B}" type="slidenum">
              <a:rPr lang="ar-SA" smtClean="0"/>
              <a:pPr/>
              <a:t>‹#›</a:t>
            </a:fld>
            <a:endParaRPr lang="ar-SA" dirty="0"/>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transition>
    <p:wheel/>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B8ABB09-4A1D-463E-8065-109CC2B7EFAA}" type="datetimeFigureOut">
              <a:rPr lang="ar-SA" smtClean="0"/>
              <a:pPr/>
              <a:t>19/11/1430</a:t>
            </a:fld>
            <a:endParaRPr lang="ar-SA" dirty="0"/>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SA" dirty="0"/>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B34F065-1154-456A-91E3-76DE8E75E17B}" type="slidenum">
              <a:rPr lang="ar-SA" smtClean="0"/>
              <a:pPr/>
              <a:t>‹#›</a:t>
            </a:fld>
            <a:endParaRPr lang="ar-SA" dirty="0"/>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p:transition>
  <p:timing>
    <p:tnLst>
      <p:par>
        <p:cTn id="1" dur="indefinite" restart="never" nodeType="tmRoot"/>
      </p:par>
    </p:tnLst>
  </p:timing>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371600"/>
            <a:ext cx="7851648" cy="914392"/>
          </a:xfrm>
        </p:spPr>
        <p:txBody>
          <a:bodyPr>
            <a:noAutofit/>
          </a:bodyPr>
          <a:lstStyle/>
          <a:p>
            <a:pPr algn="ctr"/>
            <a:r>
              <a:rPr lang="ar-EG" sz="6600" b="1" dirty="0" smtClean="0">
                <a:effectLst>
                  <a:outerShdw blurRad="38100" dist="38100" dir="2700000" algn="tl">
                    <a:srgbClr val="000000">
                      <a:alpha val="43137"/>
                    </a:srgbClr>
                  </a:outerShdw>
                  <a:reflection blurRad="12700" stA="48000" endA="300" endPos="55000" dir="5400000" sy="-90000" algn="bl" rotWithShape="0"/>
                </a:effectLst>
              </a:rPr>
              <a:t>درس لغة عربية</a:t>
            </a:r>
            <a:endParaRPr lang="ar-SA" sz="66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وان فرعي 2"/>
          <p:cNvSpPr>
            <a:spLocks noGrp="1"/>
          </p:cNvSpPr>
          <p:nvPr>
            <p:ph type="subTitle" idx="1"/>
          </p:nvPr>
        </p:nvSpPr>
        <p:spPr>
          <a:xfrm>
            <a:off x="571472" y="2357430"/>
            <a:ext cx="7854696" cy="3286148"/>
          </a:xfrm>
        </p:spPr>
        <p:txBody>
          <a:bodyPr>
            <a:noAutofit/>
          </a:bodyPr>
          <a:lstStyle/>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إعداد </a:t>
            </a: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أ / حياة سليمان</a:t>
            </a: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فصل : 4/1</a:t>
            </a:r>
            <a:endParaRPr lang="ar-SA"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par>
                          <p:cTn id="17" fill="hold">
                            <p:stCondLst>
                              <p:cond delay="1000"/>
                            </p:stCondLst>
                            <p:childTnLst>
                              <p:par>
                                <p:cTn id="18" presetID="3" presetClass="entr" presetSubtype="10" fill="hold" grpId="1"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linds(horizontal)">
                                      <p:cBhvr>
                                        <p:cTn id="20" dur="500"/>
                                        <p:tgtEl>
                                          <p:spTgt spid="3">
                                            <p:txEl>
                                              <p:pRg st="0" end="0"/>
                                            </p:txEl>
                                          </p:spTgt>
                                        </p:tgtEl>
                                      </p:cBhvr>
                                    </p:animEffect>
                                  </p:childTnLst>
                                </p:cTn>
                              </p:par>
                            </p:childTnLst>
                          </p:cTn>
                        </p:par>
                        <p:par>
                          <p:cTn id="21" fill="hold">
                            <p:stCondLst>
                              <p:cond delay="1500"/>
                            </p:stCondLst>
                            <p:childTnLst>
                              <p:par>
                                <p:cTn id="22" presetID="3" presetClass="entr" presetSubtype="10" fill="hold" grpId="1"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linds(horizontal)">
                                      <p:cBhvr>
                                        <p:cTn id="24" dur="500"/>
                                        <p:tgtEl>
                                          <p:spTgt spid="3">
                                            <p:txEl>
                                              <p:pRg st="1" end="1"/>
                                            </p:txEl>
                                          </p:spTgt>
                                        </p:tgtEl>
                                      </p:cBhvr>
                                    </p:animEffect>
                                  </p:childTnLst>
                                </p:cTn>
                              </p:par>
                            </p:childTnLst>
                          </p:cTn>
                        </p:par>
                        <p:par>
                          <p:cTn id="25" fill="hold">
                            <p:stCondLst>
                              <p:cond delay="2000"/>
                            </p:stCondLst>
                            <p:childTnLst>
                              <p:par>
                                <p:cTn id="26" presetID="3" presetClass="entr" presetSubtype="10" fill="hold" grpId="1"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linds(horizontal)">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6000" b="1" dirty="0" smtClean="0">
                <a:effectLst>
                  <a:outerShdw blurRad="38100" dist="38100" dir="2700000" algn="tl">
                    <a:srgbClr val="000000">
                      <a:alpha val="43137"/>
                    </a:srgbClr>
                  </a:outerShdw>
                  <a:reflection blurRad="12700" stA="48000" endA="300" endPos="55000" dir="5400000" sy="-90000" algn="bl" rotWithShape="0"/>
                </a:effectLst>
              </a:rPr>
              <a:t>التقييم</a:t>
            </a:r>
            <a:endParaRPr lang="ar-SA" sz="60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pPr marL="742950" indent="-742950">
              <a:buFont typeface="+mj-lt"/>
              <a:buAutoNum type="arabicPeriod"/>
            </a:pPr>
            <a:r>
              <a:rPr lang="ar-EG" sz="4000" dirty="0" smtClean="0"/>
              <a:t>ضع </a:t>
            </a:r>
            <a:r>
              <a:rPr lang="ar-EG" sz="4000" dirty="0" smtClean="0"/>
              <a:t>دائرة على الإجابة الصحيحة</a:t>
            </a:r>
          </a:p>
          <a:p>
            <a:pPr marL="742950" indent="-742950"/>
            <a:r>
              <a:rPr lang="ar-EG" sz="4000" dirty="0" smtClean="0"/>
              <a:t>معه ( معه – تلعب – ترسم ) </a:t>
            </a:r>
          </a:p>
          <a:p>
            <a:pPr marL="742950" indent="-742950"/>
            <a:r>
              <a:rPr lang="ar-EG" sz="4000" dirty="0" smtClean="0"/>
              <a:t>تلون ( ترسم – تلون – نبيل )</a:t>
            </a:r>
            <a:endParaRPr lang="ar-EG" sz="4000" dirty="0" smtClean="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39" presetClass="entr" presetSubtype="0" accel="10000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9" presetClass="entr" presetSubtype="0" accel="10000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3"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4"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5"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9" presetClass="entr" presetSubtype="0" accel="10000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1"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2"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7200" b="1" dirty="0" smtClean="0">
                <a:effectLst>
                  <a:outerShdw blurRad="38100" dist="38100" dir="2700000" algn="tl">
                    <a:srgbClr val="000000">
                      <a:alpha val="43137"/>
                    </a:srgbClr>
                  </a:outerShdw>
                  <a:reflection blurRad="12700" stA="48000" endA="300" endPos="55000" dir="5400000" sy="-90000" algn="bl" rotWithShape="0"/>
                </a:effectLst>
              </a:rPr>
              <a:t>النشاط الإضافي</a:t>
            </a:r>
            <a:endParaRPr lang="ar-SA" sz="72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pPr algn="ctr">
              <a:buNone/>
            </a:pPr>
            <a:endParaRPr lang="ar-EG" sz="4400" dirty="0" smtClean="0"/>
          </a:p>
          <a:p>
            <a:pPr algn="ctr">
              <a:buNone/>
            </a:pPr>
            <a:r>
              <a:rPr lang="ar-EG" sz="7200" dirty="0" smtClean="0"/>
              <a:t>رسم حرف الباء بأشكال مختلفة</a:t>
            </a:r>
            <a:endParaRPr lang="ar-SA" sz="72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endParaRPr lang="ar-EG" sz="6000" b="1" dirty="0" smtClean="0"/>
          </a:p>
          <a:p>
            <a:pPr algn="ctr">
              <a:buNone/>
            </a:pPr>
            <a:r>
              <a:rPr lang="ar-EG" sz="6000" b="1" dirty="0" smtClean="0"/>
              <a:t>المكان  / الفصل</a:t>
            </a:r>
          </a:p>
          <a:p>
            <a:pPr algn="ctr">
              <a:buNone/>
            </a:pPr>
            <a:endParaRPr lang="ar-EG" sz="6000" b="1" dirty="0" smtClean="0"/>
          </a:p>
          <a:p>
            <a:pPr algn="ctr">
              <a:buNone/>
            </a:pPr>
            <a:r>
              <a:rPr lang="ar-EG" sz="6000" b="1" dirty="0" smtClean="0"/>
              <a:t>الزمن / 60 دقيقة</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
                                        <p:tgtEl>
                                          <p:spTgt spid="3">
                                            <p:txEl>
                                              <p:pRg st="1" end="1"/>
                                            </p:txEl>
                                          </p:spTgt>
                                        </p:tgtEl>
                                      </p:cBhvr>
                                    </p:animEffect>
                                    <p:anim calcmode="lin" valueType="num">
                                      <p:cBhvr>
                                        <p:cTn id="8"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
                                        <p:tgtEl>
                                          <p:spTgt spid="3">
                                            <p:txEl>
                                              <p:pRg st="3" end="3"/>
                                            </p:txEl>
                                          </p:spTgt>
                                        </p:tgtEl>
                                      </p:cBhvr>
                                    </p:animEffect>
                                    <p:anim calcmode="lin" valueType="num">
                                      <p:cBhvr>
                                        <p:cTn id="16"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r>
              <a:rPr lang="ar-EG" sz="6000" b="1" dirty="0" smtClean="0">
                <a:effectLst>
                  <a:outerShdw blurRad="38100" dist="38100" dir="2700000" algn="tl">
                    <a:srgbClr val="000000">
                      <a:alpha val="43137"/>
                    </a:srgbClr>
                  </a:outerShdw>
                </a:effectLst>
              </a:rPr>
              <a:t>المهمة :  جاري</a:t>
            </a:r>
          </a:p>
          <a:p>
            <a:pPr algn="ctr">
              <a:buNone/>
            </a:pPr>
            <a:endParaRPr lang="ar-EG" sz="6000" b="1" dirty="0" smtClean="0"/>
          </a:p>
          <a:p>
            <a:pPr algn="ctr">
              <a:buNone/>
            </a:pPr>
            <a:r>
              <a:rPr lang="ar-EG" sz="6000" b="1" dirty="0" smtClean="0">
                <a:effectLst>
                  <a:outerShdw blurRad="38100" dist="38100" dir="2700000" algn="tl">
                    <a:srgbClr val="000000">
                      <a:alpha val="43137"/>
                    </a:srgbClr>
                  </a:outerShdw>
                </a:effectLst>
              </a:rPr>
              <a:t>القضايا المتضمنة :</a:t>
            </a:r>
          </a:p>
          <a:p>
            <a:pPr>
              <a:buNone/>
            </a:pPr>
            <a:r>
              <a:rPr lang="ar-EG" sz="6000" b="1" dirty="0" smtClean="0"/>
              <a:t>مهارات حياتية من خلال جملة اجلس معه أمام الكمبيوتر</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
                                        <p:tgtEl>
                                          <p:spTgt spid="3">
                                            <p:txEl>
                                              <p:pRg st="2" end="2"/>
                                            </p:txEl>
                                          </p:spTgt>
                                        </p:tgtEl>
                                      </p:cBhvr>
                                    </p:animEffect>
                                    <p:anim calcmode="lin" valueType="num">
                                      <p:cBhvr>
                                        <p:cTn id="16"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0" fill="hold">
                            <p:stCondLst>
                              <p:cond delay="2000"/>
                            </p:stCondLst>
                            <p:childTnLst>
                              <p:par>
                                <p:cTn id="21" presetID="43"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
                                        <p:tgtEl>
                                          <p:spTgt spid="3">
                                            <p:txEl>
                                              <p:pRg st="3" end="3"/>
                                            </p:txEl>
                                          </p:spTgt>
                                        </p:tgtEl>
                                      </p:cBhvr>
                                    </p:animEffect>
                                    <p:anim calcmode="lin" valueType="num">
                                      <p:cBhvr>
                                        <p:cTn id="24"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26"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sz="7300" b="1" dirty="0" smtClean="0">
                <a:effectLst>
                  <a:outerShdw blurRad="38100" dist="38100" dir="2700000" algn="tl">
                    <a:srgbClr val="000000">
                      <a:alpha val="43137"/>
                    </a:srgbClr>
                  </a:outerShdw>
                  <a:reflection blurRad="12700" stA="48000" endA="300" endPos="55000" dir="5400000" sy="-90000" algn="bl" rotWithShape="0"/>
                </a:effectLst>
              </a:rPr>
              <a:t>الأهداف</a:t>
            </a:r>
            <a:endParaRPr lang="ar-SA"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lstStyle/>
          <a:p>
            <a:pPr>
              <a:buNone/>
            </a:pPr>
            <a:r>
              <a:rPr lang="ar-EG" dirty="0" smtClean="0"/>
              <a:t>في </a:t>
            </a:r>
            <a:r>
              <a:rPr lang="ar-EG" sz="3600" dirty="0" smtClean="0"/>
              <a:t>نهاية </a:t>
            </a:r>
            <a:r>
              <a:rPr lang="ar-EG" sz="3600" dirty="0" smtClean="0"/>
              <a:t>هذه الفترة ينبغي </a:t>
            </a:r>
            <a:r>
              <a:rPr lang="ar-EG" sz="3600" dirty="0" smtClean="0"/>
              <a:t>أن يكون التلميذ قادراً على أن </a:t>
            </a:r>
          </a:p>
          <a:p>
            <a:r>
              <a:rPr lang="ar-EG" sz="3600" dirty="0" smtClean="0"/>
              <a:t>يتعرف مجموعة مفردات جديدة</a:t>
            </a:r>
          </a:p>
          <a:p>
            <a:r>
              <a:rPr lang="ar-EG" sz="3600" dirty="0" smtClean="0"/>
              <a:t>يقرأ الدرس قراءة جهرية</a:t>
            </a:r>
          </a:p>
          <a:p>
            <a:r>
              <a:rPr lang="ar-EG" sz="3600" dirty="0" smtClean="0"/>
              <a:t>يتعرف حق الجار</a:t>
            </a:r>
          </a:p>
          <a:p>
            <a:r>
              <a:rPr lang="ar-EG" sz="3600" dirty="0" smtClean="0"/>
              <a:t>ينطق حرف الباء نطقاً صحيحاً</a:t>
            </a:r>
            <a:endParaRPr lang="ar-SA" sz="36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35"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par>
                          <p:cTn id="18" fill="hold">
                            <p:stCondLst>
                              <p:cond delay="4000"/>
                            </p:stCondLst>
                            <p:childTnLst>
                              <p:par>
                                <p:cTn id="19" presetID="35" presetClass="entr" presetSubtype="0"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
                                        <p:tgtEl>
                                          <p:spTgt spid="3">
                                            <p:txEl>
                                              <p:pRg st="1" end="1"/>
                                            </p:txEl>
                                          </p:spTgt>
                                        </p:tgtEl>
                                      </p:cBhvr>
                                    </p:animEffect>
                                    <p:anim calcmode="lin" valueType="num">
                                      <p:cBhvr>
                                        <p:cTn id="22"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3"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par>
                          <p:cTn id="25" fill="hold">
                            <p:stCondLst>
                              <p:cond delay="6000"/>
                            </p:stCondLst>
                            <p:childTnLst>
                              <p:par>
                                <p:cTn id="26" presetID="35" presetClass="entr" presetSubtype="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anim calcmode="lin" valueType="num">
                                      <p:cBhvr>
                                        <p:cTn id="29"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0"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par>
                          <p:cTn id="32" fill="hold">
                            <p:stCondLst>
                              <p:cond delay="8000"/>
                            </p:stCondLst>
                            <p:childTnLst>
                              <p:par>
                                <p:cTn id="33" presetID="35" presetClass="entr" presetSubtype="0" fill="hold" grpId="0" nodeType="after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7"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8"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par>
                          <p:cTn id="39" fill="hold">
                            <p:stCondLst>
                              <p:cond delay="10000"/>
                            </p:stCondLst>
                            <p:childTnLst>
                              <p:par>
                                <p:cTn id="40" presetID="35" presetClass="entr" presetSubtype="0" fill="hold" grpId="0" nodeType="after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
                                        <p:tgtEl>
                                          <p:spTgt spid="3">
                                            <p:txEl>
                                              <p:pRg st="4" end="4"/>
                                            </p:txEl>
                                          </p:spTgt>
                                        </p:tgtEl>
                                      </p:cBhvr>
                                    </p:animEffect>
                                    <p:anim calcmode="lin" valueType="num">
                                      <p:cBhvr>
                                        <p:cTn id="43"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44"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effectLst>
                  <a:outerShdw blurRad="38100" dist="38100" dir="2700000" algn="tl">
                    <a:srgbClr val="000000">
                      <a:alpha val="43137"/>
                    </a:srgbClr>
                  </a:outerShdw>
                  <a:reflection blurRad="12700" stA="48000" endA="300" endPos="55000" dir="5400000" sy="-90000" algn="bl" rotWithShape="0"/>
                </a:effectLst>
              </a:rPr>
              <a:t>مصادر التعلم</a:t>
            </a:r>
            <a:endParaRPr lang="ar-SA" sz="88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pPr algn="ctr">
              <a:buNone/>
            </a:pPr>
            <a:endParaRPr lang="ar-EG" sz="7200" dirty="0" smtClean="0"/>
          </a:p>
          <a:p>
            <a:pPr algn="ctr">
              <a:buNone/>
            </a:pPr>
            <a:r>
              <a:rPr lang="ar-EG" sz="7200" dirty="0" smtClean="0"/>
              <a:t>بطاقات </a:t>
            </a:r>
            <a:r>
              <a:rPr lang="ar-EG" sz="7200" dirty="0" smtClean="0"/>
              <a:t>– اللوحة الوبرية – مادة لاصقة</a:t>
            </a:r>
            <a:endParaRPr lang="ar-EG" sz="7200" dirty="0" smtClean="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effectLst>
                  <a:outerShdw blurRad="38100" dist="38100" dir="2700000" algn="tl">
                    <a:srgbClr val="000000">
                      <a:alpha val="43137"/>
                    </a:srgbClr>
                  </a:outerShdw>
                  <a:reflection blurRad="12700" stA="48000" endA="300" endPos="55000" dir="5400000" sy="-90000" algn="bl" rotWithShape="0"/>
                </a:effectLst>
              </a:rPr>
              <a:t>تنفيذ المهمة </a:t>
            </a:r>
            <a:endParaRPr lang="ar-SA" sz="88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pPr algn="justLow"/>
            <a:r>
              <a:rPr lang="ar-EG" sz="5400" dirty="0" smtClean="0">
                <a:solidFill>
                  <a:schemeClr val="tx2"/>
                </a:solidFill>
              </a:rPr>
              <a:t>أقوم بتنفيذ المهمة </a:t>
            </a:r>
            <a:r>
              <a:rPr lang="ar-EG" sz="5400" dirty="0" smtClean="0">
                <a:solidFill>
                  <a:schemeClr val="tx2"/>
                </a:solidFill>
              </a:rPr>
              <a:t>باستخدام </a:t>
            </a:r>
            <a:r>
              <a:rPr lang="ar-EG" sz="5400" dirty="0" smtClean="0">
                <a:solidFill>
                  <a:schemeClr val="tx2"/>
                </a:solidFill>
              </a:rPr>
              <a:t>إستراتيجية التعلم </a:t>
            </a:r>
            <a:r>
              <a:rPr lang="ar-EG" sz="5400" dirty="0" smtClean="0">
                <a:solidFill>
                  <a:schemeClr val="tx2"/>
                </a:solidFill>
              </a:rPr>
              <a:t>التعاوني والمناقشة والحوار </a:t>
            </a:r>
          </a:p>
          <a:p>
            <a:pPr>
              <a:buNone/>
            </a:pPr>
            <a:endParaRPr lang="ar-SA"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ox(in)">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sz="7200" b="1" dirty="0" smtClean="0">
                <a:effectLst>
                  <a:outerShdw blurRad="38100" dist="38100" dir="2700000" algn="tl">
                    <a:srgbClr val="000000">
                      <a:alpha val="43137"/>
                    </a:srgbClr>
                  </a:outerShdw>
                  <a:reflection blurRad="12700" stA="48000" endA="300" endPos="55000" dir="5400000" sy="-90000" algn="bl" rotWithShape="0"/>
                </a:effectLst>
              </a:rPr>
              <a:t>أداء شفوي</a:t>
            </a:r>
            <a:endParaRPr lang="ar-SA" sz="72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endParaRPr lang="ar-EG" sz="4800" dirty="0" smtClean="0"/>
          </a:p>
          <a:p>
            <a:pPr algn="justLow"/>
            <a:r>
              <a:rPr lang="ar-EG" sz="4800" dirty="0" smtClean="0">
                <a:solidFill>
                  <a:schemeClr val="tx2"/>
                </a:solidFill>
              </a:rPr>
              <a:t>اسأل التلاميذ عن : من الذى يجلس بجوارك ومن يجلس </a:t>
            </a:r>
            <a:r>
              <a:rPr lang="ar-EG" sz="4800" dirty="0" smtClean="0">
                <a:solidFill>
                  <a:schemeClr val="tx2"/>
                </a:solidFill>
              </a:rPr>
              <a:t>أمامك أو </a:t>
            </a:r>
            <a:r>
              <a:rPr lang="ar-EG" sz="4800" dirty="0" smtClean="0">
                <a:solidFill>
                  <a:schemeClr val="tx2"/>
                </a:solidFill>
              </a:rPr>
              <a:t>خلفك , </a:t>
            </a:r>
            <a:r>
              <a:rPr lang="ar-EG" sz="4800" dirty="0" smtClean="0">
                <a:solidFill>
                  <a:schemeClr val="tx2"/>
                </a:solidFill>
              </a:rPr>
              <a:t>أتوصل إلى </a:t>
            </a:r>
            <a:r>
              <a:rPr lang="ar-EG" sz="4800" dirty="0" smtClean="0">
                <a:solidFill>
                  <a:schemeClr val="tx2"/>
                </a:solidFill>
              </a:rPr>
              <a:t>الذى </a:t>
            </a:r>
            <a:r>
              <a:rPr lang="ar-EG" sz="4800" dirty="0" smtClean="0">
                <a:solidFill>
                  <a:schemeClr val="tx2"/>
                </a:solidFill>
              </a:rPr>
              <a:t>بجواري أو أمامي أو خلفي </a:t>
            </a:r>
            <a:r>
              <a:rPr lang="ar-EG" sz="4800" dirty="0" smtClean="0">
                <a:solidFill>
                  <a:schemeClr val="tx2"/>
                </a:solidFill>
              </a:rPr>
              <a:t>يسمى جارك</a:t>
            </a:r>
            <a:endParaRPr lang="ar-SA" sz="4800" dirty="0" smtClean="0">
              <a:solidFill>
                <a:schemeClr val="tx2"/>
              </a:solidFill>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357166"/>
            <a:ext cx="8229600" cy="1143000"/>
          </a:xfrm>
        </p:spPr>
        <p:txBody>
          <a:bodyPr>
            <a:normAutofit/>
          </a:bodyPr>
          <a:lstStyle/>
          <a:p>
            <a:pPr algn="ctr"/>
            <a:r>
              <a:rPr lang="ar-EG" sz="4800" b="1" dirty="0" smtClean="0">
                <a:effectLst>
                  <a:outerShdw blurRad="38100" dist="38100" dir="2700000" algn="tl">
                    <a:srgbClr val="000000">
                      <a:alpha val="43137"/>
                    </a:srgbClr>
                  </a:outerShdw>
                  <a:reflection blurRad="12700" stA="48000" endA="300" endPos="55000" dir="5400000" sy="-90000" algn="bl" rotWithShape="0"/>
                </a:effectLst>
              </a:rPr>
              <a:t>أداء تحريري</a:t>
            </a:r>
            <a:endParaRPr lang="ar-SA" sz="48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a:xfrm>
            <a:off x="457200" y="1571612"/>
            <a:ext cx="8229600" cy="4752988"/>
          </a:xfrm>
        </p:spPr>
        <p:txBody>
          <a:bodyPr>
            <a:noAutofit/>
          </a:bodyPr>
          <a:lstStyle/>
          <a:p>
            <a:r>
              <a:rPr lang="ar-EG" sz="3200" dirty="0" smtClean="0"/>
              <a:t>اطلب من التلاميذ فتح الكتاب </a:t>
            </a:r>
            <a:r>
              <a:rPr lang="ar-EG" sz="3200" dirty="0" smtClean="0"/>
              <a:t>المدرسي على الدرس </a:t>
            </a:r>
            <a:r>
              <a:rPr lang="ar-EG" sz="3200" dirty="0" smtClean="0"/>
              <a:t>ص</a:t>
            </a:r>
            <a:r>
              <a:rPr lang="ar-EG" sz="3200" dirty="0" smtClean="0"/>
              <a:t> 23 واترك دقيقة للنظر . ثم اسأل احدهم ماذا ترى فى الصورة الثانية  وماذا ترى فى الصورة الثالثة وأقوم بقراءة جمل الدرس قراءة متأنية مع ترديد التلاميذ ورائي وعرض الكلمات الجديدة على بطاقات غير مرتبة ونتعاون سوياً فى ترتيبها حتى تثبت فى أذهانهم </a:t>
            </a:r>
            <a:endParaRPr lang="ar-EG" sz="3200" dirty="0" smtClean="0"/>
          </a:p>
          <a:p>
            <a:pPr>
              <a:buNone/>
            </a:pPr>
            <a:r>
              <a:rPr lang="ar-EG" sz="3200" dirty="0" smtClean="0"/>
              <a:t>				</a:t>
            </a: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19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 by="(-#ppt_w*2)" calcmode="lin" valueType="num">
                                      <p:cBhvr rctx="PPT">
                                        <p:cTn id="14" dur="500" autoRev="1" fill="hold">
                                          <p:stCondLst>
                                            <p:cond delay="0"/>
                                          </p:stCondLst>
                                        </p:cTn>
                                        <p:tgtEl>
                                          <p:spTgt spid="3">
                                            <p:txEl>
                                              <p:pRg st="0" end="0"/>
                                            </p:txEl>
                                          </p:spTgt>
                                        </p:tgtEl>
                                        <p:attrNameLst>
                                          <p:attrName>ppt_w</p:attrName>
                                        </p:attrNameLst>
                                      </p:cBhvr>
                                    </p:anim>
                                    <p:anim by="(#ppt_w*0.50)" calcmode="lin" valueType="num">
                                      <p:cBhvr>
                                        <p:cTn id="15" dur="500" decel="50000" autoRev="1" fill="hold">
                                          <p:stCondLst>
                                            <p:cond delay="0"/>
                                          </p:stCondLst>
                                        </p:cTn>
                                        <p:tgtEl>
                                          <p:spTgt spid="3">
                                            <p:txEl>
                                              <p:pRg st="0" end="0"/>
                                            </p:txEl>
                                          </p:spTgt>
                                        </p:tgtEl>
                                        <p:attrNameLst>
                                          <p:attrName>ppt_x</p:attrName>
                                        </p:attrNameLst>
                                      </p:cBhvr>
                                    </p:anim>
                                    <p:anim from="(-#ppt_h/2)" to="(#ppt_y)" calcmode="lin" valueType="num">
                                      <p:cBhvr>
                                        <p:cTn id="16" dur="1000" fill="hold">
                                          <p:stCondLst>
                                            <p:cond delay="0"/>
                                          </p:stCondLst>
                                        </p:cTn>
                                        <p:tgtEl>
                                          <p:spTgt spid="3">
                                            <p:txEl>
                                              <p:pRg st="0" end="0"/>
                                            </p:txEl>
                                          </p:spTgt>
                                        </p:tgtEl>
                                        <p:attrNameLst>
                                          <p:attrName>ppt_y</p:attrName>
                                        </p:attrNameLst>
                                      </p:cBhvr>
                                    </p:anim>
                                    <p:animRot by="21600000">
                                      <p:cBhvr>
                                        <p:cTn id="17" dur="1000" fill="hold">
                                          <p:stCondLst>
                                            <p:cond delay="0"/>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iterate type="lt">
                                    <p:tmPct val="10000"/>
                                  </p:iterate>
                                  <p:childTnLst>
                                    <p:set>
                                      <p:cBhvr>
                                        <p:cTn id="21" dur="1" fill="hold">
                                          <p:stCondLst>
                                            <p:cond delay="0"/>
                                          </p:stCondLst>
                                        </p:cTn>
                                        <p:tgtEl>
                                          <p:spTgt spid="3">
                                            <p:txEl>
                                              <p:pRg st="1" end="1"/>
                                            </p:txEl>
                                          </p:spTgt>
                                        </p:tgtEl>
                                        <p:attrNameLst>
                                          <p:attrName>style.visibility</p:attrName>
                                        </p:attrNameLst>
                                      </p:cBhvr>
                                      <p:to>
                                        <p:strVal val="visible"/>
                                      </p:to>
                                    </p:set>
                                    <p:anim by="(-#ppt_w*2)" calcmode="lin" valueType="num">
                                      <p:cBhvr rctx="PPT">
                                        <p:cTn id="22" dur="500" autoRev="1" fill="hold">
                                          <p:stCondLst>
                                            <p:cond delay="0"/>
                                          </p:stCondLst>
                                        </p:cTn>
                                        <p:tgtEl>
                                          <p:spTgt spid="3">
                                            <p:txEl>
                                              <p:pRg st="1" end="1"/>
                                            </p:txEl>
                                          </p:spTgt>
                                        </p:tgtEl>
                                        <p:attrNameLst>
                                          <p:attrName>ppt_w</p:attrName>
                                        </p:attrNameLst>
                                      </p:cBhvr>
                                    </p:anim>
                                    <p:anim by="(#ppt_w*0.50)" calcmode="lin" valueType="num">
                                      <p:cBhvr>
                                        <p:cTn id="23" dur="500" decel="50000" autoRev="1" fill="hold">
                                          <p:stCondLst>
                                            <p:cond delay="0"/>
                                          </p:stCondLst>
                                        </p:cTn>
                                        <p:tgtEl>
                                          <p:spTgt spid="3">
                                            <p:txEl>
                                              <p:pRg st="1" end="1"/>
                                            </p:txEl>
                                          </p:spTgt>
                                        </p:tgtEl>
                                        <p:attrNameLst>
                                          <p:attrName>ppt_x</p:attrName>
                                        </p:attrNameLst>
                                      </p:cBhvr>
                                    </p:anim>
                                    <p:anim from="(-#ppt_h/2)" to="(#ppt_y)" calcmode="lin" valueType="num">
                                      <p:cBhvr>
                                        <p:cTn id="24" dur="1000" fill="hold">
                                          <p:stCondLst>
                                            <p:cond delay="0"/>
                                          </p:stCondLst>
                                        </p:cTn>
                                        <p:tgtEl>
                                          <p:spTgt spid="3">
                                            <p:txEl>
                                              <p:pRg st="1" end="1"/>
                                            </p:txEl>
                                          </p:spTgt>
                                        </p:tgtEl>
                                        <p:attrNameLst>
                                          <p:attrName>ppt_y</p:attrName>
                                        </p:attrNameLst>
                                      </p:cBhvr>
                                    </p:anim>
                                    <p:animRot by="21600000">
                                      <p:cBhvr>
                                        <p:cTn id="25" dur="10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5400" b="1" dirty="0" smtClean="0">
                <a:effectLst>
                  <a:outerShdw blurRad="38100" dist="38100" dir="2700000" algn="tl">
                    <a:srgbClr val="000000">
                      <a:alpha val="43137"/>
                    </a:srgbClr>
                  </a:outerShdw>
                  <a:reflection blurRad="12700" stA="48000" endA="300" endPos="55000" dir="5400000" sy="-90000" algn="bl" rotWithShape="0"/>
                </a:effectLst>
              </a:rPr>
              <a:t>النشاط المصاحب </a:t>
            </a:r>
            <a:endParaRPr lang="ar-SA" sz="54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عنصر نائب للمحتوى 2"/>
          <p:cNvSpPr>
            <a:spLocks noGrp="1"/>
          </p:cNvSpPr>
          <p:nvPr>
            <p:ph idx="1"/>
          </p:nvPr>
        </p:nvSpPr>
        <p:spPr/>
        <p:txBody>
          <a:bodyPr>
            <a:normAutofit/>
          </a:bodyPr>
          <a:lstStyle/>
          <a:p>
            <a:r>
              <a:rPr lang="ar-EG" sz="4400" dirty="0" smtClean="0"/>
              <a:t>كتابة كلمات هذه الفقرة </a:t>
            </a:r>
          </a:p>
          <a:p>
            <a:r>
              <a:rPr lang="ar-EG" sz="4400" dirty="0" smtClean="0"/>
              <a:t>كل تلميذ يقوم بكتابة كلمة بالصلصال أو القص واللصق</a:t>
            </a:r>
            <a:endParaRPr lang="ar-SA" sz="44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كلاسيكي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41</TotalTime>
  <Words>205</Words>
  <PresentationFormat>عرض على الشاشة (3:4)‏</PresentationFormat>
  <Paragraphs>39</Paragraphs>
  <Slides>11</Slides>
  <Notes>0</Notes>
  <HiddenSlides>0</HiddenSlides>
  <MMClips>0</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رحلة</vt:lpstr>
      <vt:lpstr>درس لغة عربية</vt:lpstr>
      <vt:lpstr>الشريحة 2</vt:lpstr>
      <vt:lpstr>الشريحة 3</vt:lpstr>
      <vt:lpstr>الأهداف</vt:lpstr>
      <vt:lpstr>مصادر التعلم</vt:lpstr>
      <vt:lpstr>تنفيذ المهمة </vt:lpstr>
      <vt:lpstr>أداء شفوي</vt:lpstr>
      <vt:lpstr>أداء تحريري</vt:lpstr>
      <vt:lpstr>النشاط المصاحب </vt:lpstr>
      <vt:lpstr>التقييم</vt:lpstr>
      <vt:lpstr>النشاط الإضافي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رياضيات </dc:title>
  <dc:creator>katron</dc:creator>
  <cp:lastModifiedBy>UserXP</cp:lastModifiedBy>
  <cp:revision>10</cp:revision>
  <dcterms:created xsi:type="dcterms:W3CDTF">2009-11-04T11:10:53Z</dcterms:created>
  <dcterms:modified xsi:type="dcterms:W3CDTF">2009-11-06T15:18:26Z</dcterms:modified>
</cp:coreProperties>
</file>